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3" r:id="rId1"/>
  </p:sldMasterIdLst>
  <p:sldIdLst>
    <p:sldId id="288" r:id="rId2"/>
    <p:sldId id="319" r:id="rId3"/>
    <p:sldId id="323" r:id="rId4"/>
    <p:sldId id="331" r:id="rId5"/>
    <p:sldId id="334" r:id="rId6"/>
    <p:sldId id="333" r:id="rId7"/>
    <p:sldId id="336" r:id="rId8"/>
    <p:sldId id="325" r:id="rId9"/>
    <p:sldId id="326" r:id="rId10"/>
    <p:sldId id="327" r:id="rId11"/>
    <p:sldId id="328" r:id="rId12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80" y="-3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574800"/>
            <a:ext cx="6619244" cy="2008236"/>
          </a:xfrm>
        </p:spPr>
        <p:txBody>
          <a:bodyPr anchor="b"/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619239" y="1344169"/>
            <a:ext cx="742949" cy="2285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713982" y="2420874"/>
            <a:ext cx="2894846" cy="2286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4406" y="221797"/>
            <a:ext cx="628649" cy="575765"/>
          </a:xfrm>
        </p:spPr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09971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3727445"/>
            <a:ext cx="661924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57175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4152499"/>
            <a:ext cx="6619244" cy="370284"/>
          </a:xfrm>
        </p:spPr>
        <p:txBody>
          <a:bodyPr>
            <a:normAutofit/>
          </a:bodyPr>
          <a:lstStyle>
            <a:lvl1pPr marL="0" indent="0">
              <a:buNone/>
              <a:defRPr sz="9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67386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598" y="797563"/>
            <a:ext cx="6623862" cy="1029740"/>
          </a:xfrm>
        </p:spPr>
        <p:txBody>
          <a:bodyPr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57475"/>
            <a:ext cx="6619244" cy="1857375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928767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661175" y="455502"/>
            <a:ext cx="601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7413344" y="1960341"/>
            <a:ext cx="489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408" y="736600"/>
            <a:ext cx="6340430" cy="2022474"/>
          </a:xfrm>
        </p:spPr>
        <p:txBody>
          <a:bodyPr/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459459" y="2759074"/>
            <a:ext cx="5798414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771899"/>
            <a:ext cx="6933673" cy="748393"/>
          </a:xfrm>
        </p:spPr>
        <p:txBody>
          <a:bodyPr anchor="ctr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66504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778000"/>
            <a:ext cx="6619245" cy="136688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768725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5741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1952626"/>
            <a:ext cx="235640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215" y="2384823"/>
            <a:ext cx="2356409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4541" y="1952625"/>
            <a:ext cx="236025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4541" y="2384823"/>
            <a:ext cx="2360257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16101" y="1952626"/>
            <a:ext cx="235929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16247" y="2384822"/>
            <a:ext cx="2359152" cy="2135470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302978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29301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10766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>
            <a:lvl1pPr>
              <a:defRPr sz="2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5" y="3399633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00915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215" y="3831830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649" y="3399634"/>
            <a:ext cx="228782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61347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7629" y="3831829"/>
            <a:ext cx="2287829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7082" y="3399634"/>
            <a:ext cx="228832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22273" y="1952625"/>
            <a:ext cx="2018432" cy="1193633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87081" y="3831828"/>
            <a:ext cx="2288322" cy="6884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304373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848352" y="1927225"/>
            <a:ext cx="0" cy="261937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0833" y="4793879"/>
            <a:ext cx="2733212" cy="2286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168226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619244" cy="53022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1952625"/>
            <a:ext cx="6619244" cy="2562225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21580" y="4793879"/>
            <a:ext cx="742949" cy="228599"/>
          </a:xfrm>
        </p:spPr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21004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27" y="958850"/>
            <a:ext cx="1057474" cy="3561443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16" y="958850"/>
            <a:ext cx="4692019" cy="356144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9829" y="4793879"/>
            <a:ext cx="744101" cy="228599"/>
          </a:xfrm>
        </p:spPr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630648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mage and Content">
    <p:spTree>
      <p:nvGrpSpPr>
        <p:cNvPr id="1" name="Group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defPPr/>
            <a:lvl1pPr marL="0" lvl="0" indent="0" algn="ctr">
              <a:buNone/>
              <a:defRPr sz="1000"/>
            </a:lvl1pPr>
          </a:lstStyle>
          <a:p>
            <a:r>
              <a:t>Вставка рисунка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996554" y="590108"/>
            <a:ext cx="3006327" cy="2516073"/>
          </a:xfrm>
          <a:prstGeom prst="rect">
            <a:avLst/>
          </a:prstGeom>
        </p:spPr>
        <p:txBody>
          <a:bodyPr lIns="0" anchor="b"/>
          <a:lstStyle>
            <a:defPPr/>
            <a:lvl1pPr lvl="0"/>
          </a:lstStyle>
          <a:p>
            <a:r>
              <a:t>TITLE GOES</a:t>
            </a:r>
            <a:br/>
            <a:r>
              <a:t>HERE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body" idx="3"/>
          </p:nvPr>
        </p:nvSpPr>
        <p:spPr>
          <a:xfrm>
            <a:off x="996554" y="2264515"/>
            <a:ext cx="3006327" cy="2324365"/>
          </a:xfrm>
          <a:prstGeom prst="rect">
            <a:avLst/>
          </a:prstGeom>
        </p:spPr>
        <p:txBody>
          <a:bodyPr lIns="0">
            <a:normAutofit/>
          </a:bodyPr>
          <a:lstStyle>
            <a:defPPr/>
            <a:lvl1pPr lvl="0">
              <a:lnSpc>
                <a:spcPct val="150000"/>
              </a:lnSpc>
              <a:defRPr sz="1200" spc="0">
                <a:solidFill>
                  <a:schemeClr val="tx2"/>
                </a:solidFill>
              </a:defRPr>
            </a:lvl1pPr>
            <a:lvl2pPr lvl="1"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2pPr>
            <a:lvl3pPr lvl="2">
              <a:lnSpc>
                <a:spcPct val="150000"/>
              </a:lnSpc>
              <a:defRPr sz="1000" spc="0">
                <a:solidFill>
                  <a:schemeClr val="tx2"/>
                </a:solidFill>
              </a:defRPr>
            </a:lvl3pPr>
            <a:lvl4pPr lvl="3">
              <a:lnSpc>
                <a:spcPct val="150000"/>
              </a:lnSpc>
              <a:defRPr sz="900" spc="0">
                <a:solidFill>
                  <a:schemeClr val="tx2"/>
                </a:solidFill>
              </a:defRPr>
            </a:lvl4pPr>
            <a:lvl5pPr lvl="4">
              <a:lnSpc>
                <a:spcPct val="150000"/>
              </a:lnSpc>
              <a:defRPr sz="900" spc="0">
                <a:solidFill>
                  <a:schemeClr val="tx2"/>
                </a:solidFill>
              </a:defRPr>
            </a:lvl5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4"/>
          </p:nvPr>
        </p:nvSpPr>
        <p:spPr>
          <a:xfrm>
            <a:off x="996554" y="1685761"/>
            <a:ext cx="3006327" cy="452165"/>
          </a:xfrm>
          <a:prstGeom prst="rect">
            <a:avLst/>
          </a:prstGeom>
        </p:spPr>
        <p:txBody>
          <a:bodyPr lIns="0" anchor="t">
            <a:normAutofit/>
          </a:bodyPr>
          <a:lstStyle>
            <a:defPPr/>
            <a:lvl1pPr marL="0" lvl="0" indent="0">
              <a:buNone/>
              <a:defRPr sz="1000" spc="225">
                <a:solidFill>
                  <a:schemeClr val="tx2"/>
                </a:solidFill>
              </a:defRPr>
            </a:lvl1pPr>
            <a:lvl2pPr lvl="1">
              <a:defRPr sz="900">
                <a:solidFill>
                  <a:schemeClr val="tx2"/>
                </a:solidFill>
              </a:defRPr>
            </a:lvl2pPr>
            <a:lvl3pPr lvl="2">
              <a:defRPr sz="800">
                <a:solidFill>
                  <a:schemeClr val="tx2"/>
                </a:solidFill>
              </a:defRPr>
            </a:lvl3pPr>
            <a:lvl4pPr lvl="3">
              <a:defRPr sz="800">
                <a:solidFill>
                  <a:schemeClr val="tx2"/>
                </a:solidFill>
              </a:defRPr>
            </a:lvl4pPr>
            <a:lvl5pPr lvl="4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390203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216" y="1952625"/>
            <a:ext cx="6619244" cy="25622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467119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008234"/>
            <a:ext cx="3263269" cy="1712868"/>
          </a:xfrm>
        </p:spPr>
        <p:txBody>
          <a:bodyPr anchor="ctr"/>
          <a:lstStyle>
            <a:lvl1pPr algn="l">
              <a:defRPr sz="3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1670" y="2008233"/>
            <a:ext cx="2818159" cy="1712868"/>
          </a:xfrm>
        </p:spPr>
        <p:txBody>
          <a:bodyPr anchor="ctr"/>
          <a:lstStyle>
            <a:lvl1pPr marL="0" indent="0" algn="l">
              <a:buNone/>
              <a:defRPr sz="15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25918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15" y="1952625"/>
            <a:ext cx="3618869" cy="256222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6535" y="1952625"/>
            <a:ext cx="3618869" cy="256222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429251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361886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215" y="2384822"/>
            <a:ext cx="3618869" cy="213002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6535" y="1952625"/>
            <a:ext cx="361886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6535" y="2384822"/>
            <a:ext cx="3618869" cy="213002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4857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66216" y="730251"/>
            <a:ext cx="6571060" cy="53022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2852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10025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971550"/>
            <a:ext cx="2094869" cy="12001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859" y="1085850"/>
            <a:ext cx="3892550" cy="3429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5" y="2346961"/>
            <a:ext cx="2094869" cy="2171699"/>
          </a:xfrm>
        </p:spPr>
        <p:txBody>
          <a:bodyPr/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20021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70000"/>
            <a:ext cx="2898851" cy="130175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10903" y="857250"/>
            <a:ext cx="2420395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216" y="2743200"/>
            <a:ext cx="2894409" cy="1028700"/>
          </a:xfr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3/4/2024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59281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51435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216" y="730251"/>
            <a:ext cx="6571060" cy="5302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1952625"/>
            <a:ext cx="6571060" cy="2562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89829" y="4793879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1" i="0">
                <a:solidFill>
                  <a:schemeClr val="accent1"/>
                </a:solidFill>
              </a:defRPr>
            </a:lvl1pPr>
          </a:lstStyle>
          <a:p>
            <a:r>
              <a:rPr lang="ru-RU"/>
              <a:t>3/4/2024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833" y="4793879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bg1"/>
                </a:solidFill>
              </a:defRPr>
            </a:lvl1pPr>
          </a:lstStyle>
          <a:p>
            <a:r>
              <a:rPr lang="ru-RU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96179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  <p:sldLayoutId id="2147483731" r:id="rId18"/>
  </p:sldLayoutIdLst>
  <p:txStyles>
    <p:titleStyle>
      <a:lvl1pPr algn="l" defTabSz="342900" rtl="0" eaLnBrk="1" latinLnBrk="0" hangingPunct="1">
        <a:spcBef>
          <a:spcPct val="0"/>
        </a:spcBef>
        <a:buNone/>
        <a:defRPr sz="27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ogin.consultant.ru/link/?req=doc&amp;base=LAW&amp;n=458212&amp;dst=5" TargetMode="Externa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Shape 1236"/>
          <p:cNvSpPr/>
          <p:nvPr/>
        </p:nvSpPr>
        <p:spPr>
          <a:xfrm>
            <a:off x="1710686" y="-39483"/>
            <a:ext cx="6983122" cy="5169770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10066019"/>
              <a:gd name="ODFBottom" fmla="val 11308715"/>
              <a:gd name="ODFWidth" fmla="val 10066019"/>
              <a:gd name="ODFHeight" fmla="val 11308715"/>
            </a:gdLst>
            <a:ahLst/>
            <a:cxnLst/>
            <a:rect l="OXMLTextRectL" t="OXMLTextRectT" r="OXMLTextRectR" b="OXMLTextRectB"/>
            <a:pathLst>
              <a:path w="10066019" h="11308715">
                <a:moveTo>
                  <a:pt x="0" y="11308551"/>
                </a:moveTo>
                <a:lnTo>
                  <a:pt x="10065871" y="11308551"/>
                </a:lnTo>
                <a:lnTo>
                  <a:pt x="10065871" y="0"/>
                </a:lnTo>
                <a:lnTo>
                  <a:pt x="0" y="0"/>
                </a:lnTo>
                <a:lnTo>
                  <a:pt x="0" y="1130855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2" name="Shape 1242"/>
          <p:cNvSpPr txBox="1"/>
          <p:nvPr/>
        </p:nvSpPr>
        <p:spPr>
          <a:xfrm>
            <a:off x="554290" y="1172556"/>
            <a:ext cx="4017709" cy="443693"/>
          </a:xfrm>
          <a:prstGeom prst="rect">
            <a:avLst/>
          </a:prstGeom>
        </p:spPr>
        <p:txBody>
          <a:bodyPr vert="horz" wrap="square" lIns="0" tIns="27922" rIns="0" bIns="0">
            <a:spAutoFit/>
          </a:bodyPr>
          <a:lstStyle/>
          <a:p>
            <a:pPr marL="12697" indent="0">
              <a:spcBef>
                <a:spcPts val="100"/>
              </a:spcBef>
            </a:pPr>
            <a:endParaRPr sz="1300" spc="-4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12699" indent="0"/>
            <a:endParaRPr sz="1400" spc="-5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grpSp>
        <p:nvGrpSpPr>
          <p:cNvPr id="1246" name="Shape 1246"/>
          <p:cNvGrpSpPr/>
          <p:nvPr/>
        </p:nvGrpSpPr>
        <p:grpSpPr>
          <a:xfrm>
            <a:off x="765029" y="111821"/>
            <a:ext cx="8536562" cy="3113672"/>
            <a:chOff x="467068" y="31741"/>
            <a:chExt cx="8536562" cy="3113672"/>
          </a:xfrm>
        </p:grpSpPr>
        <p:sp>
          <p:nvSpPr>
            <p:cNvPr id="1247" name="Shape 1247"/>
            <p:cNvSpPr txBox="1"/>
            <p:nvPr/>
          </p:nvSpPr>
          <p:spPr>
            <a:xfrm>
              <a:off x="467068" y="116379"/>
              <a:ext cx="8536562" cy="3029034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marL="5776" indent="0" algn="ctr">
                <a:spcBef>
                  <a:spcPts val="45"/>
                </a:spcBef>
              </a:pPr>
              <a:r>
                <a:rPr lang="ru-RU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Управление образования и молодежной политики</a:t>
              </a:r>
            </a:p>
            <a:p>
              <a:pPr marL="5776" indent="0" algn="ctr">
                <a:spcBef>
                  <a:spcPts val="45"/>
                </a:spcBef>
              </a:pPr>
              <a:r>
                <a:rPr lang="ru-RU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администрации города Владимира</a:t>
              </a:r>
            </a:p>
            <a:p>
              <a:pPr marL="5776" indent="0" algn="ctr">
                <a:spcBef>
                  <a:spcPts val="45"/>
                </a:spcBef>
              </a:pPr>
              <a:endParaRPr lang="ru-RU" sz="3200" spc="-18" dirty="0">
                <a:solidFill>
                  <a:schemeClr val="bg1"/>
                </a:solidFill>
                <a:latin typeface="Tahoma"/>
                <a:ea typeface="Tahoma"/>
                <a:cs typeface="Tahoma"/>
              </a:endParaRPr>
            </a:p>
            <a:p>
              <a:pPr marL="5776" indent="0" algn="ctr">
                <a:spcBef>
                  <a:spcPts val="45"/>
                </a:spcBef>
              </a:pPr>
              <a:r>
                <a:rPr lang="ru-RU" sz="3200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Порядок приема в </a:t>
              </a:r>
            </a:p>
            <a:p>
              <a:pPr marL="5776" indent="0" algn="ctr">
                <a:spcBef>
                  <a:spcPts val="45"/>
                </a:spcBef>
              </a:pPr>
              <a:r>
                <a:rPr lang="ru-RU" sz="3200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1-й класс МБОУ СОШ №20 </a:t>
              </a:r>
            </a:p>
            <a:p>
              <a:pPr marL="5776" indent="0" algn="ctr">
                <a:spcBef>
                  <a:spcPts val="45"/>
                </a:spcBef>
              </a:pPr>
              <a:r>
                <a:rPr lang="ru-RU" sz="3200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города Владимира </a:t>
              </a:r>
            </a:p>
            <a:p>
              <a:pPr marL="5776" indent="0" algn="ctr">
                <a:spcBef>
                  <a:spcPts val="45"/>
                </a:spcBef>
              </a:pPr>
              <a:r>
                <a:rPr lang="ru-RU" sz="3200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в 2024/2025 учебном году  </a:t>
              </a:r>
              <a:endParaRPr sz="3200" dirty="0">
                <a:solidFill>
                  <a:schemeClr val="bg1"/>
                </a:solidFill>
                <a:latin typeface="Tahoma"/>
                <a:ea typeface="Tahoma"/>
                <a:cs typeface="Tahoma"/>
              </a:endParaR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10686" cy="13272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249980" y="171696"/>
            <a:ext cx="8831494" cy="4983416"/>
            <a:chOff x="-283420" y="28502"/>
            <a:chExt cx="8831494" cy="1444597"/>
          </a:xfrm>
        </p:grpSpPr>
        <p:sp>
          <p:nvSpPr>
            <p:cNvPr id="1247" name="Shape 1247"/>
            <p:cNvSpPr txBox="1"/>
            <p:nvPr/>
          </p:nvSpPr>
          <p:spPr>
            <a:xfrm>
              <a:off x="-283420" y="28502"/>
              <a:ext cx="8755873" cy="1444597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ctr">
                <a:spcBef>
                  <a:spcPts val="600"/>
                </a:spcBef>
              </a:pPr>
              <a:endParaRPr lang="ru-RU" sz="2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endParaRPr>
            </a:p>
            <a:p>
              <a:pPr algn="ctr">
                <a:spcBef>
                  <a:spcPts val="600"/>
                </a:spcBef>
              </a:pPr>
              <a:r>
                <a:rPr lang="ru-RU" sz="20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Документы, подтверждающие проживание ребенка </a:t>
              </a:r>
            </a:p>
            <a:p>
              <a:pPr algn="ctr">
                <a:spcBef>
                  <a:spcPts val="600"/>
                </a:spcBef>
              </a:pPr>
              <a:r>
                <a:rPr lang="ru-RU" sz="20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на закрепленной территории</a:t>
              </a:r>
            </a:p>
            <a:p>
              <a:pPr algn="ctr">
                <a:spcBef>
                  <a:spcPts val="600"/>
                </a:spcBef>
              </a:pPr>
              <a:endParaRPr lang="ru-RU" sz="20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endParaRPr>
            </a:p>
            <a:p>
              <a:pPr indent="114300" algn="just">
                <a:spcBef>
                  <a:spcPts val="600"/>
                </a:spcBef>
                <a:buFont typeface="Wingdings"/>
                <a:buChar char="ü"/>
              </a:pPr>
              <a:r>
                <a:rPr lang="ru-RU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свидетельство о регистрации ребенка по месту жительства (</a:t>
              </a:r>
              <a:r>
                <a:rPr lang="ru-RU" b="1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форма № 8</a:t>
              </a:r>
              <a:r>
                <a:rPr lang="ru-RU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);</a:t>
              </a:r>
            </a:p>
            <a:p>
              <a:pPr indent="114300" algn="just">
                <a:spcBef>
                  <a:spcPts val="600"/>
                </a:spcBef>
                <a:buFont typeface="Wingdings"/>
                <a:buChar char="ü"/>
              </a:pP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свидетельство о регистрации ребенка по месту пребывания (</a:t>
              </a:r>
              <a:r>
                <a:rPr lang="ru-RU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форма   № 3);</a:t>
              </a:r>
            </a:p>
            <a:p>
              <a:pPr indent="114300" algn="just">
                <a:spcBef>
                  <a:spcPts val="600"/>
                </a:spcBef>
                <a:buFont typeface="Wingdings"/>
                <a:buChar char="ü"/>
              </a:pP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паспорт одного из родителей (законных представителей) с отметкой о регистрации по месту жительства;</a:t>
              </a:r>
            </a:p>
            <a:p>
              <a:pPr indent="114300" algn="just">
                <a:spcBef>
                  <a:spcPts val="600"/>
                </a:spcBef>
                <a:buFont typeface="Wingdings"/>
                <a:buChar char="ü"/>
              </a:pP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справка о регистрации по </a:t>
              </a:r>
              <a:r>
                <a:rPr lang="ru-RU" b="1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форме № 9 </a:t>
              </a:r>
              <a:r>
                <a:rPr lang="ru-RU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 </a:t>
              </a:r>
            </a:p>
            <a:p>
              <a:pPr indent="114300" algn="just">
                <a:spcBef>
                  <a:spcPts val="600"/>
                </a:spcBef>
                <a:buFont typeface="Wingdings"/>
                <a:buChar char="ü"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справка о приеме документов для оформления регистрации по месту жительства.</a:t>
              </a:r>
            </a:p>
            <a:p>
              <a:pPr algn="just">
                <a:spcBef>
                  <a:spcPts val="600"/>
                </a:spcBef>
              </a:pPr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ea typeface="Times New Roman"/>
                  <a:cs typeface="Times New Roman" panose="02020603050405020304" pitchFamily="18" charset="0"/>
                </a:rPr>
                <a:t>Родители </a:t>
              </a:r>
              <a:r>
                <a:rPr lang="ru-RU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/>
                  <a:ea typeface="Times New Roman"/>
                  <a:cs typeface="Times New Roman"/>
                </a:rPr>
                <a:t>(законные представители) предоставляют один из перечисленных документов.</a:t>
              </a:r>
              <a:endParaRPr lang="ru-RU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</a:endParaR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0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457295" y="171696"/>
            <a:ext cx="8624179" cy="4998804"/>
            <a:chOff x="-76105" y="28502"/>
            <a:chExt cx="8624179" cy="1449059"/>
          </a:xfrm>
        </p:grpSpPr>
        <p:sp>
          <p:nvSpPr>
            <p:cNvPr id="1247" name="Shape 1247"/>
            <p:cNvSpPr txBox="1"/>
            <p:nvPr/>
          </p:nvSpPr>
          <p:spPr>
            <a:xfrm>
              <a:off x="-76105" y="28502"/>
              <a:ext cx="8391842" cy="1449059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ctr"/>
              <a:endPara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endParaRPr>
            </a:p>
            <a:p>
              <a:pPr algn="ctr"/>
              <a:endPara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endParaRPr>
            </a:p>
            <a:p>
              <a:pPr algn="ctr"/>
              <a:r>
                <a:rPr lang="ru-RU" sz="24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Основания для  отказа в </a:t>
              </a:r>
              <a:r>
                <a:rPr lang="ru-RU" sz="2400" b="1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приёме документов</a:t>
              </a:r>
            </a:p>
            <a:p>
              <a:pPr algn="ctr"/>
              <a:endParaRPr lang="ru-RU" sz="24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endParaRPr>
            </a:p>
            <a:p>
              <a:endParaRPr lang="ru-RU" sz="24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endParaRP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обращение лица, не относящегося к категории заявителей;</a:t>
              </a: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подача заявления в период, отличающийся от периода предоставления услуги;</a:t>
              </a: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не предоставление в образовательную организацию документов, необходимых для получения услуги;</a:t>
              </a: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отсутствие свободных мест в образовательной организации;</a:t>
              </a: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наличие 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  </a:r>
            </a:p>
            <a:p>
              <a:pPr marL="342900" indent="-342900" algn="just">
                <a:buFont typeface="Arial"/>
                <a:buChar char="•"/>
              </a:pPr>
              <a:r>
                <a:rPr lang="ru-RU" sz="17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  </a:r>
              <a:endParaRPr lang="ru-RU" sz="1700" dirty="0">
                <a:effectLst/>
              </a:endParaR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07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6" name="Shape 1236"/>
          <p:cNvSpPr/>
          <p:nvPr/>
        </p:nvSpPr>
        <p:spPr>
          <a:xfrm>
            <a:off x="0" y="-26270"/>
            <a:ext cx="9084794" cy="5169770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10066019"/>
              <a:gd name="ODFBottom" fmla="val 11308715"/>
              <a:gd name="ODFWidth" fmla="val 10066019"/>
              <a:gd name="ODFHeight" fmla="val 11308715"/>
            </a:gdLst>
            <a:ahLst/>
            <a:cxnLst/>
            <a:rect l="OXMLTextRectL" t="OXMLTextRectT" r="OXMLTextRectR" b="OXMLTextRectB"/>
            <a:pathLst>
              <a:path w="10066019" h="11308715">
                <a:moveTo>
                  <a:pt x="0" y="11308551"/>
                </a:moveTo>
                <a:lnTo>
                  <a:pt x="10065871" y="11308551"/>
                </a:lnTo>
                <a:lnTo>
                  <a:pt x="10065871" y="0"/>
                </a:lnTo>
                <a:lnTo>
                  <a:pt x="0" y="0"/>
                </a:lnTo>
                <a:lnTo>
                  <a:pt x="0" y="1130855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2" name="Shape 1242"/>
          <p:cNvSpPr txBox="1"/>
          <p:nvPr/>
        </p:nvSpPr>
        <p:spPr>
          <a:xfrm>
            <a:off x="578988" y="607765"/>
            <a:ext cx="8326379" cy="4744870"/>
          </a:xfrm>
          <a:prstGeom prst="rect">
            <a:avLst/>
          </a:prstGeom>
        </p:spPr>
        <p:txBody>
          <a:bodyPr vert="horz" wrap="square" lIns="0" tIns="27922" rIns="0" bIns="0">
            <a:spAutoFit/>
          </a:bodyPr>
          <a:lstStyle/>
          <a:p>
            <a:pPr marL="12697" indent="0">
              <a:spcBef>
                <a:spcPts val="100"/>
              </a:spcBef>
            </a:pPr>
            <a:r>
              <a:rPr lang="ru-RU" sz="1900" dirty="0">
                <a:solidFill>
                  <a:schemeClr val="bg1"/>
                </a:solidFill>
              </a:rPr>
              <a:t>Федеральный закон от 29.12.2012 № 273-ФЗ «Об образовании в Российской Федерации»; </a:t>
            </a:r>
          </a:p>
          <a:p>
            <a:pPr marL="12697" indent="0">
              <a:spcBef>
                <a:spcPts val="100"/>
              </a:spcBef>
            </a:pPr>
            <a:r>
              <a:rPr lang="ru-RU" sz="1900" dirty="0">
                <a:solidFill>
                  <a:schemeClr val="bg1"/>
                </a:solidFill>
              </a:rPr>
              <a:t>Приказ Министерства просвещения Российской Федерации от 02.09.2020  № 458 «Об утверждении Порядка приема на обучение по образовательным программам начального общего, основного общего и среднего общего образования»;</a:t>
            </a:r>
          </a:p>
          <a:p>
            <a:pPr marL="12697">
              <a:spcBef>
                <a:spcPts val="100"/>
              </a:spcBef>
            </a:pPr>
            <a:r>
              <a:rPr lang="ru-RU" sz="1900" spc="-4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Постановление администрации города Владимира </a:t>
            </a:r>
            <a:r>
              <a:rPr lang="ru-RU" sz="1900" dirty="0">
                <a:solidFill>
                  <a:schemeClr val="bg1"/>
                </a:solidFill>
              </a:rPr>
              <a:t>от 20.10.2022 № 5316 «Об утверждении административного регламента предоставления муниципальной услуги «Зачисление в муниципальные образовательные организации, реализующие программы общего образования на территории города Владимира», признании утратившими силу некоторых постановлений администрации города Владимира и внесении изменений в некоторые постановления администрации города Владимира»</a:t>
            </a:r>
          </a:p>
          <a:p>
            <a:pPr marL="12697" indent="0">
              <a:spcBef>
                <a:spcPts val="100"/>
              </a:spcBef>
            </a:pPr>
            <a:endParaRPr sz="2400" spc="-4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  <a:p>
            <a:pPr marL="12699" indent="0"/>
            <a:endParaRPr sz="1400" spc="-5" dirty="0">
              <a:solidFill>
                <a:schemeClr val="bg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243" name="Shape 1243"/>
          <p:cNvSpPr/>
          <p:nvPr/>
        </p:nvSpPr>
        <p:spPr>
          <a:xfrm>
            <a:off x="301366" y="1354203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254978" y="2608079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1862106" y="102497"/>
            <a:ext cx="8536562" cy="443711"/>
            <a:chOff x="1481106" y="31741"/>
            <a:chExt cx="8536562" cy="443711"/>
          </a:xfrm>
        </p:grpSpPr>
        <p:sp>
          <p:nvSpPr>
            <p:cNvPr id="1247" name="Shape 1247"/>
            <p:cNvSpPr txBox="1"/>
            <p:nvPr/>
          </p:nvSpPr>
          <p:spPr>
            <a:xfrm>
              <a:off x="1481106" y="31741"/>
              <a:ext cx="8536562" cy="443711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marL="5776" indent="0">
                <a:spcBef>
                  <a:spcPts val="45"/>
                </a:spcBef>
              </a:pPr>
              <a:r>
                <a:rPr lang="ru-RU" sz="2800" b="1" spc="-18" dirty="0">
                  <a:solidFill>
                    <a:schemeClr val="bg1"/>
                  </a:solidFill>
                  <a:latin typeface="Tahoma"/>
                  <a:ea typeface="Tahoma"/>
                  <a:cs typeface="Tahoma"/>
                </a:rPr>
                <a:t>Нормативные документы:</a:t>
              </a:r>
              <a:endParaRPr sz="2800" b="1" dirty="0">
                <a:solidFill>
                  <a:schemeClr val="bg1"/>
                </a:solidFill>
                <a:latin typeface="Tahoma"/>
                <a:ea typeface="Tahoma"/>
                <a:cs typeface="Tahoma"/>
              </a:endParaR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17" name="Shape 1244"/>
          <p:cNvSpPr/>
          <p:nvPr/>
        </p:nvSpPr>
        <p:spPr>
          <a:xfrm>
            <a:off x="322418" y="69334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001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11" name="Picture 486"/>
          <p:cNvPicPr/>
          <p:nvPr/>
        </p:nvPicPr>
        <p:blipFill>
          <a:blip r:embed="rId2"/>
          <a:stretch/>
        </p:blipFill>
        <p:spPr>
          <a:xfrm>
            <a:off x="1793378" y="215915"/>
            <a:ext cx="7091847" cy="4819170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92" y="261409"/>
            <a:ext cx="1710686" cy="13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2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57652" y="3131928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318247" y="203042"/>
            <a:ext cx="8548074" cy="2686480"/>
            <a:chOff x="0" y="31741"/>
            <a:chExt cx="8548074" cy="928986"/>
          </a:xfrm>
        </p:grpSpPr>
        <p:sp>
          <p:nvSpPr>
            <p:cNvPr id="1247" name="Shape 1247"/>
            <p:cNvSpPr txBox="1"/>
            <p:nvPr/>
          </p:nvSpPr>
          <p:spPr>
            <a:xfrm>
              <a:off x="0" y="104858"/>
              <a:ext cx="8548074" cy="855869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endParaRPr lang="ru-RU" sz="2000" dirty="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21877" y="796641"/>
            <a:ext cx="85658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могут подать заявление о приеме на обучение и документы одним из следующих способов: </a:t>
            </a:r>
            <a:endParaRPr lang="ru-RU" sz="2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электронной форме на портале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электронной форме через портал Образование33.рф;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через операторов почтовой связи общего пользования заказным письмом с уведомлением о вручении;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лично в общеобразовательную организацию.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заявления, независимо от способа подачи, должны быть зарегистрированы в журнале регистрации заявлений.</a:t>
            </a:r>
            <a:endParaRPr lang="ru-RU" sz="2000" dirty="0">
              <a:latin typeface="Arial" panose="020B0604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8588" y="4147904"/>
            <a:ext cx="1283214" cy="99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48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57652" y="3131928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318247" y="203042"/>
            <a:ext cx="8548074" cy="2686480"/>
            <a:chOff x="0" y="31741"/>
            <a:chExt cx="8548074" cy="928986"/>
          </a:xfrm>
        </p:grpSpPr>
        <p:sp>
          <p:nvSpPr>
            <p:cNvPr id="1247" name="Shape 1247"/>
            <p:cNvSpPr txBox="1"/>
            <p:nvPr/>
          </p:nvSpPr>
          <p:spPr>
            <a:xfrm>
              <a:off x="0" y="104858"/>
              <a:ext cx="8548074" cy="855869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endParaRPr lang="ru-RU" sz="2000" dirty="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98523" y="448092"/>
            <a:ext cx="8537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just"/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1-й этап подачи заявлений (01.04.2024 – 30.06.2024)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5660" y="1528388"/>
            <a:ext cx="8048034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endParaRPr lang="ru-RU" sz="2800" dirty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90000"/>
              </a:lnSpc>
            </a:pPr>
            <a:r>
              <a:rPr lang="ru-RU" sz="2800" dirty="0">
                <a:latin typeface="Times New Roman"/>
                <a:ea typeface="Times New Roman"/>
                <a:cs typeface="Times New Roman"/>
              </a:rPr>
              <a:t>подача заявлений гражданами, чьи дети имеют первоочередное и преимущественное право при приеме в образовательную организацию (региональная и федеральная льгота) и дети проживающие на закреплённой территории.</a:t>
            </a:r>
          </a:p>
          <a:p>
            <a:pPr algn="just">
              <a:lnSpc>
                <a:spcPct val="90000"/>
              </a:lnSpc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  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420" y="3816244"/>
            <a:ext cx="1710686" cy="13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4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318247" y="203042"/>
            <a:ext cx="8548074" cy="2378701"/>
            <a:chOff x="0" y="31741"/>
            <a:chExt cx="8548074" cy="822556"/>
          </a:xfrm>
        </p:grpSpPr>
        <p:sp>
          <p:nvSpPr>
            <p:cNvPr id="1247" name="Shape 1247"/>
            <p:cNvSpPr txBox="1"/>
            <p:nvPr/>
          </p:nvSpPr>
          <p:spPr>
            <a:xfrm>
              <a:off x="0" y="104858"/>
              <a:ext cx="8548074" cy="749439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endParaRPr lang="ru-RU" sz="2000" dirty="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18247" y="541779"/>
            <a:ext cx="820604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Категории детей, имеющих преимущественное право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при зачислении в 1 класс:</a:t>
            </a:r>
            <a:endParaRPr lang="ru-RU" dirty="0">
              <a:solidFill>
                <a:schemeClr val="bg1"/>
              </a:solidFill>
            </a:endParaRPr>
          </a:p>
          <a:p>
            <a:endParaRPr lang="ru-RU" sz="800" dirty="0"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latin typeface="Times New Roman"/>
              <a:ea typeface="Times New Roman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  <a:cs typeface="Times New Roman"/>
              </a:rPr>
              <a:t>Полнородные 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неполнородные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брат и (или) сестра,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744" y="3508322"/>
            <a:ext cx="1710686" cy="13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8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318247" y="203042"/>
            <a:ext cx="8548074" cy="2378701"/>
            <a:chOff x="0" y="31741"/>
            <a:chExt cx="8548074" cy="822556"/>
          </a:xfrm>
        </p:grpSpPr>
        <p:sp>
          <p:nvSpPr>
            <p:cNvPr id="1247" name="Shape 1247"/>
            <p:cNvSpPr txBox="1"/>
            <p:nvPr/>
          </p:nvSpPr>
          <p:spPr>
            <a:xfrm>
              <a:off x="0" y="104858"/>
              <a:ext cx="8548074" cy="749439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pPr algn="just"/>
              <a:endParaRPr lang="ru-RU" sz="2000" dirty="0"/>
            </a:p>
            <a:p>
              <a:endParaRPr lang="ru-RU" sz="2000" dirty="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18247" y="203042"/>
            <a:ext cx="86547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Категории детей, имеющих первоочередное право при зачислении в 1 класс: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8247" y="541779"/>
            <a:ext cx="82060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endParaRPr lang="ru-RU" b="1" dirty="0">
              <a:latin typeface="Times New Roman"/>
              <a:ea typeface="Times New Roman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Дети военнослужащих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(Федеральный закон от 27.05.1998 № 76-ФЗ «О статусе военнослужащих» ст. 19 п. 6)</a:t>
            </a:r>
          </a:p>
          <a:p>
            <a:endParaRPr lang="ru-RU" sz="800" dirty="0">
              <a:latin typeface="Times New Roman"/>
              <a:ea typeface="Times New Roman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Дети сотрудников полиции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(Федеральный закон от 07.02.2011 № 3-ФЗ «О полиции» ст. 46 п. 6)</a:t>
            </a:r>
          </a:p>
          <a:p>
            <a:endParaRPr lang="ru-RU" sz="800" dirty="0">
              <a:latin typeface="Times New Roman"/>
              <a:ea typeface="Times New Roman"/>
              <a:cs typeface="Times New Roman"/>
            </a:endParaRPr>
          </a:p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Дети сотрудников некоторых органов исполнительной власти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endParaRPr lang="ru-RU" dirty="0">
              <a:latin typeface="Times New Roman"/>
              <a:ea typeface="Times New Roman"/>
              <a:cs typeface="Times New Roman"/>
            </a:endParaRPr>
          </a:p>
          <a:p>
            <a:endParaRPr lang="ru-RU" dirty="0">
              <a:latin typeface="Times New Roman"/>
              <a:ea typeface="Times New Roman"/>
              <a:cs typeface="Times New Roman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744" y="3816244"/>
            <a:ext cx="1710686" cy="13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14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574541" y="182870"/>
            <a:ext cx="8548074" cy="634315"/>
            <a:chOff x="41141" y="31741"/>
            <a:chExt cx="8548074" cy="183876"/>
          </a:xfrm>
        </p:grpSpPr>
        <p:sp>
          <p:nvSpPr>
            <p:cNvPr id="1247" name="Shape 1247"/>
            <p:cNvSpPr txBox="1"/>
            <p:nvPr/>
          </p:nvSpPr>
          <p:spPr>
            <a:xfrm>
              <a:off x="41141" y="122681"/>
              <a:ext cx="8548074" cy="92936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endParaRPr sz="2000" dirty="0">
                <a:solidFill>
                  <a:schemeClr val="bg1"/>
                </a:solidFill>
                <a:latin typeface="Tahoma"/>
                <a:ea typeface="Tahoma"/>
                <a:cs typeface="Tahoma"/>
              </a:endParaRPr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1254" name="Shape 1254"/>
          <p:cNvSpPr/>
          <p:nvPr/>
        </p:nvSpPr>
        <p:spPr>
          <a:xfrm>
            <a:off x="398522" y="2893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223666" y="333719"/>
            <a:ext cx="87821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2-й этап подачи заявлений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(06.07.2024 – 05.09.2024)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5329" y="1247357"/>
            <a:ext cx="7303056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ru-RU" sz="2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90000"/>
              </a:lnSpc>
            </a:pPr>
            <a:endParaRPr lang="ru-RU" sz="2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подача заявлений гражданами, чьи дети 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sz="2800" b="1" u="sng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проживают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закрепленной территории </a:t>
            </a:r>
          </a:p>
          <a:p>
            <a:pPr marL="609600" indent="-609600" algn="just">
              <a:lnSpc>
                <a:spcPct val="90000"/>
              </a:lnSpc>
            </a:pPr>
            <a:endParaRPr lang="ru-RU" sz="2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609600" indent="-609600" algn="ctr"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Основные критерии приёма – </a:t>
            </a:r>
          </a:p>
          <a:p>
            <a:pPr marL="609600" indent="-609600" algn="ctr">
              <a:lnSpc>
                <a:spcPct val="900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наличие свободных мест!</a:t>
            </a:r>
          </a:p>
          <a:p>
            <a:pPr marL="609600" indent="-609600" algn="just">
              <a:lnSpc>
                <a:spcPct val="90000"/>
              </a:lnSpc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167" y="3793134"/>
            <a:ext cx="1710686" cy="1327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54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Shape 1239"/>
          <p:cNvSpPr txBox="1"/>
          <p:nvPr/>
        </p:nvSpPr>
        <p:spPr>
          <a:xfrm>
            <a:off x="7748588" y="10412769"/>
            <a:ext cx="279797" cy="223211"/>
          </a:xfrm>
          <a:prstGeom prst="rect">
            <a:avLst/>
          </a:prstGeom>
          <a:noFill/>
          <a:ln w="9525">
            <a:noFill/>
            <a:headEnd type="none" w="med" len="med"/>
            <a:tailEnd type="none" w="med" len="med"/>
          </a:ln>
        </p:spPr>
        <p:txBody>
          <a:bodyPr lIns="68567" tIns="34283" rIns="68567" bIns="34283">
            <a:spAutoFit/>
          </a:bodyPr>
          <a:lstStyle/>
          <a:p>
            <a:r>
              <a:rPr sz="1000">
                <a:latin typeface="Calibri"/>
                <a:ea typeface="Calibri"/>
                <a:cs typeface="Calibri"/>
              </a:rPr>
              <a:t>20</a:t>
            </a:r>
          </a:p>
        </p:txBody>
      </p:sp>
      <p:sp>
        <p:nvSpPr>
          <p:cNvPr id="1240" name="Shape 1240"/>
          <p:cNvSpPr/>
          <p:nvPr/>
        </p:nvSpPr>
        <p:spPr>
          <a:xfrm rot="16200000" flipH="1">
            <a:off x="-664077" y="3168782"/>
            <a:ext cx="2252513" cy="5287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1" name="Shape 1241"/>
          <p:cNvSpPr/>
          <p:nvPr/>
        </p:nvSpPr>
        <p:spPr>
          <a:xfrm rot="5400000">
            <a:off x="201059" y="1458265"/>
            <a:ext cx="519477" cy="3249"/>
          </a:xfrm>
          <a:prstGeom prst="bentConnector3">
            <a:avLst>
              <a:gd name="adj1" fmla="val 50000"/>
            </a:avLst>
          </a:prstGeom>
          <a:noFill/>
          <a:ln w="15875">
            <a:solidFill>
              <a:schemeClr val="bg1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1243" name="Shape 1243"/>
          <p:cNvSpPr/>
          <p:nvPr/>
        </p:nvSpPr>
        <p:spPr>
          <a:xfrm>
            <a:off x="389857" y="2117299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4" name="Shape 1244"/>
          <p:cNvSpPr/>
          <p:nvPr/>
        </p:nvSpPr>
        <p:spPr>
          <a:xfrm>
            <a:off x="389857" y="1407725"/>
            <a:ext cx="134877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245" name="Shape 1245"/>
          <p:cNvSpPr/>
          <p:nvPr/>
        </p:nvSpPr>
        <p:spPr>
          <a:xfrm>
            <a:off x="398522" y="4036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grpSp>
        <p:nvGrpSpPr>
          <p:cNvPr id="1246" name="Shape 1246"/>
          <p:cNvGrpSpPr/>
          <p:nvPr/>
        </p:nvGrpSpPr>
        <p:grpSpPr>
          <a:xfrm>
            <a:off x="531738" y="145696"/>
            <a:ext cx="8549736" cy="6429965"/>
            <a:chOff x="-1662" y="20965"/>
            <a:chExt cx="8549736" cy="1863925"/>
          </a:xfrm>
        </p:grpSpPr>
        <p:sp>
          <p:nvSpPr>
            <p:cNvPr id="1247" name="Shape 1247"/>
            <p:cNvSpPr txBox="1"/>
            <p:nvPr/>
          </p:nvSpPr>
          <p:spPr>
            <a:xfrm>
              <a:off x="-1662" y="20965"/>
              <a:ext cx="8391842" cy="1863925"/>
            </a:xfrm>
            <a:prstGeom prst="rect">
              <a:avLst/>
            </a:prstGeom>
          </p:spPr>
          <p:txBody>
            <a:bodyPr vert="horz" wrap="square" lIns="0" tIns="12700" rIns="0" bIns="0">
              <a:spAutoFit/>
            </a:bodyPr>
            <a:lstStyle/>
            <a:p>
              <a:pPr marL="216000">
                <a:spcBef>
                  <a:spcPts val="600"/>
                </a:spcBef>
                <a:spcAft>
                  <a:spcPts val="600"/>
                </a:spcAft>
              </a:pPr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endParaRPr>
            </a:p>
            <a:p>
              <a:pPr marL="216000"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2000" b="1" dirty="0">
                  <a:solidFill>
                    <a:schemeClr val="bg1"/>
                  </a:solidFill>
                  <a:latin typeface="Times New Roman"/>
                  <a:ea typeface="Times New Roman"/>
                  <a:cs typeface="Times New Roman"/>
                </a:rPr>
                <a:t>Перечень документов для приема в 1 класс, которые родители (законные представители) предоставляют                                                   в образовательную организацию:</a:t>
              </a:r>
            </a:p>
            <a:p>
              <a:pPr marL="216000" indent="114300">
                <a:spcBef>
                  <a:spcPts val="600"/>
                </a:spcBef>
                <a:spcAft>
                  <a:spcPts val="600"/>
                </a:spcAft>
                <a:buFont typeface="Wingdings"/>
                <a:buChar char="ü"/>
              </a:pPr>
              <a:r>
                <a:rPr lang="ru-RU" sz="20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 свидетельство о рождении ребенка;</a:t>
              </a:r>
            </a:p>
            <a:p>
              <a:pPr marL="216000" indent="114300">
                <a:spcBef>
                  <a:spcPts val="600"/>
                </a:spcBef>
                <a:spcAft>
                  <a:spcPts val="600"/>
                </a:spcAft>
                <a:buFont typeface="Wingdings"/>
                <a:buChar char="ü"/>
              </a:pPr>
              <a:r>
                <a:rPr lang="ru-RU" sz="20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 свидетельство о регистрации ребенка по месту жительства (форма № 8);  или по месту пребывания на закреплённой территории(форма № 3); или документ, содержащий сведения о регистрации ребёнка по месту жительства или по месту пребывания на закреплённой территории;</a:t>
              </a:r>
            </a:p>
            <a:p>
              <a:pPr marL="216000" indent="114300">
                <a:spcBef>
                  <a:spcPts val="600"/>
                </a:spcBef>
                <a:spcAft>
                  <a:spcPts val="600"/>
                </a:spcAft>
                <a:buFont typeface="Wingdings"/>
                <a:buChar char="ü"/>
              </a:pPr>
              <a:r>
                <a:rPr lang="ru-RU" sz="2000" dirty="0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</a:rPr>
                <a:t>документы, подтверждающие преимущественное право зачисления граждан на обучение в образовательную организацию (при наличии); </a:t>
              </a:r>
            </a:p>
            <a:p>
              <a:pPr indent="114300">
                <a:buFont typeface="Wingdings"/>
                <a:buChar char="ü"/>
              </a:pPr>
              <a:endPara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endParaRPr>
            </a:p>
            <a:p>
              <a:endParaRPr lang="ru-RU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endParaRPr>
            </a:p>
            <a:p>
              <a:endParaRPr lang="ru-RU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endParaRPr>
            </a:p>
            <a:p>
              <a:br>
                <a:rPr lang="ru-RU" sz="2800" b="1" dirty="0">
                  <a:solidFill>
                    <a:srgbClr val="9A2F1A"/>
                  </a:solidFill>
                  <a:latin typeface="Times New Roman"/>
                  <a:ea typeface="Times New Roman"/>
                  <a:cs typeface="Times New Roman"/>
                </a:rPr>
              </a:br>
              <a:endParaRPr lang="ru-RU" sz="2800" dirty="0">
                <a:latin typeface="Arial"/>
                <a:ea typeface="Arial"/>
                <a:cs typeface="Arial"/>
              </a:endParaRPr>
            </a:p>
            <a:p>
              <a:pPr algn="just"/>
              <a:endParaRPr lang="ru-RU" dirty="0"/>
            </a:p>
          </p:txBody>
        </p:sp>
        <p:sp>
          <p:nvSpPr>
            <p:cNvPr id="1251" name="Shape 1251"/>
            <p:cNvSpPr/>
            <p:nvPr/>
          </p:nvSpPr>
          <p:spPr>
            <a:xfrm>
              <a:off x="7749840" y="31741"/>
              <a:ext cx="798234" cy="169277"/>
            </a:xfrm>
            <a:prstGeom prst="rect">
              <a:avLst/>
            </a:prstGeom>
          </p:spPr>
          <p:txBody>
            <a:bodyPr wrap="square" lIns="91440" tIns="45720" rIns="91440" bIns="45720">
              <a:spAutoFit/>
            </a:bodyPr>
            <a:lstStyle/>
            <a:p>
              <a:pPr marL="5776" marR="2310" indent="0">
                <a:spcBef>
                  <a:spcPts val="252"/>
                </a:spcBef>
              </a:pPr>
              <a:endParaRPr sz="500" dirty="0">
                <a:solidFill>
                  <a:schemeClr val="tx1"/>
                </a:solidFill>
                <a:latin typeface="Microsoft Sans Serif"/>
                <a:ea typeface="Microsoft Sans Serif"/>
                <a:cs typeface="Microsoft Sans Serif"/>
              </a:endParaRPr>
            </a:p>
          </p:txBody>
        </p:sp>
      </p:grpSp>
      <p:sp>
        <p:nvSpPr>
          <p:cNvPr id="1254" name="Shape 1254"/>
          <p:cNvSpPr/>
          <p:nvPr/>
        </p:nvSpPr>
        <p:spPr>
          <a:xfrm>
            <a:off x="398522" y="2893504"/>
            <a:ext cx="134878" cy="135446"/>
          </a:xfrm>
          <a:custGeom>
            <a:avLst/>
            <a:gdLst>
              <a:gd name="OXMLTextRectL" fmla="val 0"/>
              <a:gd name="OXMLTextRectT" fmla="val 0"/>
              <a:gd name="OXMLTextRectR" fmla="val w"/>
              <a:gd name="OXMLTextRectB" fmla="val h"/>
              <a:gd name="COTextRectL" fmla="*/ OXMLTextRectL 1 w"/>
              <a:gd name="COTextRectT" fmla="*/ OXMLTextRectT 1 h"/>
              <a:gd name="COTextRectR" fmla="*/ OXMLTextRectR 1 w"/>
              <a:gd name="COTextRectB" fmla="*/ OXMLTextRectB 1 h"/>
              <a:gd name="ODFLeft" fmla="val 0"/>
              <a:gd name="ODFTop" fmla="val 0"/>
              <a:gd name="ODFRight" fmla="val 296545"/>
              <a:gd name="ODFBottom" fmla="val 297815"/>
              <a:gd name="ODFWidth" fmla="val 296545"/>
              <a:gd name="ODFHeight" fmla="val 297815"/>
            </a:gdLst>
            <a:ahLst/>
            <a:cxnLst/>
            <a:rect l="OXMLTextRectL" t="OXMLTextRectT" r="OXMLTextRectR" b="OXMLTextRectB"/>
            <a:pathLst>
              <a:path w="296545" h="297815">
                <a:moveTo>
                  <a:pt x="148267" y="0"/>
                </a:moveTo>
                <a:lnTo>
                  <a:pt x="101405" y="7594"/>
                </a:lnTo>
                <a:lnTo>
                  <a:pt x="60704" y="28738"/>
                </a:lnTo>
                <a:lnTo>
                  <a:pt x="28608" y="60975"/>
                </a:lnTo>
                <a:lnTo>
                  <a:pt x="7559" y="101847"/>
                </a:lnTo>
                <a:lnTo>
                  <a:pt x="0" y="148895"/>
                </a:lnTo>
                <a:lnTo>
                  <a:pt x="7559" y="195944"/>
                </a:lnTo>
                <a:lnTo>
                  <a:pt x="28608" y="236816"/>
                </a:lnTo>
                <a:lnTo>
                  <a:pt x="60704" y="269053"/>
                </a:lnTo>
                <a:lnTo>
                  <a:pt x="101405" y="290197"/>
                </a:lnTo>
                <a:lnTo>
                  <a:pt x="148267" y="297791"/>
                </a:lnTo>
                <a:lnTo>
                  <a:pt x="195130" y="290197"/>
                </a:lnTo>
                <a:lnTo>
                  <a:pt x="235831" y="269053"/>
                </a:lnTo>
                <a:lnTo>
                  <a:pt x="267927" y="236816"/>
                </a:lnTo>
                <a:lnTo>
                  <a:pt x="288976" y="195944"/>
                </a:lnTo>
                <a:lnTo>
                  <a:pt x="296535" y="148895"/>
                </a:lnTo>
                <a:lnTo>
                  <a:pt x="288976" y="101847"/>
                </a:lnTo>
                <a:lnTo>
                  <a:pt x="267927" y="60975"/>
                </a:lnTo>
                <a:lnTo>
                  <a:pt x="235831" y="28738"/>
                </a:lnTo>
                <a:lnTo>
                  <a:pt x="195130" y="7594"/>
                </a:lnTo>
                <a:lnTo>
                  <a:pt x="1482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/>
          <a:lstStyle/>
          <a:p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530" y="4089131"/>
            <a:ext cx="1358965" cy="105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20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867</TotalTime>
  <Words>744</Words>
  <Application>Microsoft Office PowerPoint</Application>
  <DocSecurity>0</DocSecurity>
  <PresentationFormat>Экран (16:9)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Gothic</vt:lpstr>
      <vt:lpstr>Microsoft Sans Serif</vt:lpstr>
      <vt:lpstr>Tahoma</vt:lpstr>
      <vt:lpstr>Times New Roman</vt:lpstr>
      <vt:lpstr>Wingdings</vt:lpstr>
      <vt:lpstr>Wingdings 3</vt:lpstr>
      <vt:lpstr>Ион (конференц-зал)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Внеочередное LIX  заседание Совета народных депутатов г. Владимира</dc:title>
  <dc:creator>Золотова Е.В.</dc:creator>
  <cp:lastModifiedBy>ПК Учитель 270</cp:lastModifiedBy>
  <cp:revision>53</cp:revision>
  <cp:lastPrinted>2024-03-25T13:35:48Z</cp:lastPrinted>
  <dcterms:modified xsi:type="dcterms:W3CDTF">2024-03-29T09:44:08Z</dcterms:modified>
</cp:coreProperties>
</file>